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63" r:id="rId4"/>
    <p:sldId id="262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9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06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11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23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68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70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32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8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27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1FE15-B247-4B05-9AA0-A61480E02ABF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3598-2E48-4173-B7C6-134E5F9B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“happy </a:t>
            </a:r>
            <a:r>
              <a:rPr lang="nl-NL" dirty="0" err="1" smtClean="0"/>
              <a:t>strategies</a:t>
            </a:r>
            <a:r>
              <a:rPr lang="nl-NL" dirty="0" smtClean="0"/>
              <a:t>”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Mix and match rainwater management practices into context specific strategies</a:t>
            </a:r>
          </a:p>
          <a:p>
            <a:r>
              <a:rPr lang="en-US" sz="2200" dirty="0" smtClean="0"/>
              <a:t>Catherine Pfeifer, ILRI/IWMI</a:t>
            </a:r>
          </a:p>
          <a:p>
            <a:r>
              <a:rPr lang="en-US" sz="2200" dirty="0" smtClean="0"/>
              <a:t>Post-doc on targeting and scaling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08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Improve </a:t>
            </a:r>
            <a:r>
              <a:rPr lang="en-US" dirty="0"/>
              <a:t>the resilience of rural livelihoods in the Ethiopian highlands through a landscape approach to rainwater </a:t>
            </a:r>
            <a:r>
              <a:rPr lang="en-US" dirty="0" smtClean="0"/>
              <a:t>management</a:t>
            </a:r>
          </a:p>
          <a:p>
            <a:r>
              <a:rPr lang="en-US" dirty="0" smtClean="0"/>
              <a:t>Funded by Challenge Program for Water and Food (CPWF) </a:t>
            </a:r>
          </a:p>
          <a:p>
            <a:r>
              <a:rPr lang="en-US" dirty="0" smtClean="0"/>
              <a:t>Implemented by IWMI and ILRI with a whole range of partners</a:t>
            </a:r>
          </a:p>
          <a:p>
            <a:pPr marL="109728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Component 3 on targeting and scaling out</a:t>
            </a:r>
          </a:p>
          <a:p>
            <a:pPr lvl="1"/>
            <a:r>
              <a:rPr lang="en-US" dirty="0" smtClean="0"/>
              <a:t>Understanding what works where and why?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 game developed for : Nile Basin Development Challenge program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9568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Long list of rainwater management practice</a:t>
            </a:r>
          </a:p>
          <a:p>
            <a:pPr lvl="1"/>
            <a:r>
              <a:rPr lang="en-US" dirty="0" smtClean="0"/>
              <a:t>Prioritization </a:t>
            </a:r>
          </a:p>
          <a:p>
            <a:pPr lvl="1"/>
            <a:r>
              <a:rPr lang="en-US" dirty="0" smtClean="0"/>
              <a:t>Validation of suitability conditions</a:t>
            </a:r>
          </a:p>
          <a:p>
            <a:r>
              <a:rPr lang="en-US" dirty="0" smtClean="0"/>
              <a:t>Lack of understanding about “packages of practices” at landscape scale = landscape strategy </a:t>
            </a:r>
          </a:p>
          <a:p>
            <a:endParaRPr lang="en-US" dirty="0"/>
          </a:p>
          <a:p>
            <a:r>
              <a:rPr lang="en-US" dirty="0" smtClean="0"/>
              <a:t>Happy strategy as a participatory tool for prioritization, combining practices into strategies and learning about integrated rainwater management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45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Match </a:t>
            </a:r>
            <a:r>
              <a:rPr lang="en-US" dirty="0" smtClean="0"/>
              <a:t>practices to contexts/landscape</a:t>
            </a:r>
          </a:p>
          <a:p>
            <a:r>
              <a:rPr lang="en-US" dirty="0" smtClean="0"/>
              <a:t>Come up with promising strategies at landscape scale</a:t>
            </a:r>
          </a:p>
          <a:p>
            <a:r>
              <a:rPr lang="en-US" dirty="0" smtClean="0"/>
              <a:t>Learn from others about rainwater management</a:t>
            </a:r>
            <a:endParaRPr lang="en-US" dirty="0"/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Objectives</a:t>
            </a:r>
            <a:r>
              <a:rPr lang="nl-NL" dirty="0" smtClean="0"/>
              <a:t> of the game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1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nl-NL" dirty="0" err="1" smtClean="0"/>
              <a:t>Consists</a:t>
            </a:r>
            <a:r>
              <a:rPr lang="nl-NL" dirty="0" smtClean="0"/>
              <a:t> of </a:t>
            </a:r>
            <a:r>
              <a:rPr lang="nl-NL" dirty="0" err="1" smtClean="0"/>
              <a:t>practices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match the landscape </a:t>
            </a:r>
          </a:p>
          <a:p>
            <a:r>
              <a:rPr lang="nl-NL" dirty="0" smtClean="0"/>
              <a:t>Works </a:t>
            </a:r>
            <a:r>
              <a:rPr lang="nl-NL" dirty="0" err="1" smtClean="0"/>
              <a:t>along</a:t>
            </a:r>
            <a:r>
              <a:rPr lang="nl-NL" dirty="0" smtClean="0"/>
              <a:t> the </a:t>
            </a:r>
            <a:r>
              <a:rPr lang="nl-NL" dirty="0" err="1" smtClean="0"/>
              <a:t>whole</a:t>
            </a:r>
            <a:r>
              <a:rPr lang="nl-NL" dirty="0" smtClean="0"/>
              <a:t> </a:t>
            </a:r>
            <a:r>
              <a:rPr lang="nl-NL" dirty="0" err="1" smtClean="0"/>
              <a:t>slope</a:t>
            </a:r>
            <a:endParaRPr lang="en-US" dirty="0" smtClean="0"/>
          </a:p>
          <a:p>
            <a:r>
              <a:rPr lang="en-US" dirty="0" smtClean="0"/>
              <a:t>Have a positive impact on the landscape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Outcome</a:t>
            </a:r>
            <a:r>
              <a:rPr lang="nl-NL" dirty="0" smtClean="0"/>
              <a:t> : a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739128" y="5410200"/>
            <a:ext cx="2404872" cy="1456944"/>
          </a:xfrm>
          <a:custGeom>
            <a:avLst/>
            <a:gdLst>
              <a:gd name="connsiteX0" fmla="*/ 1975104 w 1975104"/>
              <a:gd name="connsiteY0" fmla="*/ 0 h 1517904"/>
              <a:gd name="connsiteX1" fmla="*/ 1746504 w 1975104"/>
              <a:gd name="connsiteY1" fmla="*/ 256032 h 1517904"/>
              <a:gd name="connsiteX2" fmla="*/ 1033272 w 1975104"/>
              <a:gd name="connsiteY2" fmla="*/ 484632 h 1517904"/>
              <a:gd name="connsiteX3" fmla="*/ 914400 w 1975104"/>
              <a:gd name="connsiteY3" fmla="*/ 877824 h 1517904"/>
              <a:gd name="connsiteX4" fmla="*/ 704088 w 1975104"/>
              <a:gd name="connsiteY4" fmla="*/ 1243584 h 1517904"/>
              <a:gd name="connsiteX5" fmla="*/ 0 w 1975104"/>
              <a:gd name="connsiteY5" fmla="*/ 1517904 h 1517904"/>
              <a:gd name="connsiteX0" fmla="*/ 2404872 w 2404872"/>
              <a:gd name="connsiteY0" fmla="*/ 0 h 1456944"/>
              <a:gd name="connsiteX1" fmla="*/ 1746504 w 2404872"/>
              <a:gd name="connsiteY1" fmla="*/ 195072 h 1456944"/>
              <a:gd name="connsiteX2" fmla="*/ 1033272 w 2404872"/>
              <a:gd name="connsiteY2" fmla="*/ 423672 h 1456944"/>
              <a:gd name="connsiteX3" fmla="*/ 914400 w 2404872"/>
              <a:gd name="connsiteY3" fmla="*/ 816864 h 1456944"/>
              <a:gd name="connsiteX4" fmla="*/ 704088 w 2404872"/>
              <a:gd name="connsiteY4" fmla="*/ 1182624 h 1456944"/>
              <a:gd name="connsiteX5" fmla="*/ 0 w 2404872"/>
              <a:gd name="connsiteY5" fmla="*/ 1456944 h 1456944"/>
              <a:gd name="connsiteX0" fmla="*/ 2404872 w 2404872"/>
              <a:gd name="connsiteY0" fmla="*/ 0 h 1456944"/>
              <a:gd name="connsiteX1" fmla="*/ 1746504 w 2404872"/>
              <a:gd name="connsiteY1" fmla="*/ 195072 h 1456944"/>
              <a:gd name="connsiteX2" fmla="*/ 1185672 w 2404872"/>
              <a:gd name="connsiteY2" fmla="*/ 304800 h 1456944"/>
              <a:gd name="connsiteX3" fmla="*/ 914400 w 2404872"/>
              <a:gd name="connsiteY3" fmla="*/ 816864 h 1456944"/>
              <a:gd name="connsiteX4" fmla="*/ 704088 w 2404872"/>
              <a:gd name="connsiteY4" fmla="*/ 1182624 h 1456944"/>
              <a:gd name="connsiteX5" fmla="*/ 0 w 2404872"/>
              <a:gd name="connsiteY5" fmla="*/ 1456944 h 1456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4872" h="1456944">
                <a:moveTo>
                  <a:pt x="2404872" y="0"/>
                </a:moveTo>
                <a:cubicBezTo>
                  <a:pt x="2369058" y="87630"/>
                  <a:pt x="1949704" y="144272"/>
                  <a:pt x="1746504" y="195072"/>
                </a:cubicBezTo>
                <a:cubicBezTo>
                  <a:pt x="1543304" y="245872"/>
                  <a:pt x="1324356" y="201168"/>
                  <a:pt x="1185672" y="304800"/>
                </a:cubicBezTo>
                <a:cubicBezTo>
                  <a:pt x="1046988" y="408432"/>
                  <a:pt x="994664" y="670560"/>
                  <a:pt x="914400" y="816864"/>
                </a:cubicBezTo>
                <a:cubicBezTo>
                  <a:pt x="834136" y="963168"/>
                  <a:pt x="856488" y="1075944"/>
                  <a:pt x="704088" y="1182624"/>
                </a:cubicBezTo>
                <a:cubicBezTo>
                  <a:pt x="551688" y="1289304"/>
                  <a:pt x="275844" y="1373124"/>
                  <a:pt x="0" y="1456944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0582" t="11448" r="11111" b="18230"/>
          <a:stretch>
            <a:fillRect/>
          </a:stretch>
        </p:blipFill>
        <p:spPr bwMode="auto">
          <a:xfrm>
            <a:off x="0" y="0"/>
            <a:ext cx="134631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123577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0" y="1625600"/>
            <a:ext cx="9163812" cy="3767836"/>
          </a:xfrm>
          <a:custGeom>
            <a:avLst/>
            <a:gdLst>
              <a:gd name="connsiteX0" fmla="*/ 0 w 9090660"/>
              <a:gd name="connsiteY0" fmla="*/ 234696 h 4512564"/>
              <a:gd name="connsiteX1" fmla="*/ 612648 w 9090660"/>
              <a:gd name="connsiteY1" fmla="*/ 152400 h 4512564"/>
              <a:gd name="connsiteX2" fmla="*/ 1499616 w 9090660"/>
              <a:gd name="connsiteY2" fmla="*/ 1149096 h 4512564"/>
              <a:gd name="connsiteX3" fmla="*/ 2203704 w 9090660"/>
              <a:gd name="connsiteY3" fmla="*/ 2081784 h 4512564"/>
              <a:gd name="connsiteX4" fmla="*/ 3328416 w 9090660"/>
              <a:gd name="connsiteY4" fmla="*/ 2813304 h 4512564"/>
              <a:gd name="connsiteX5" fmla="*/ 4562856 w 9090660"/>
              <a:gd name="connsiteY5" fmla="*/ 3718560 h 4512564"/>
              <a:gd name="connsiteX6" fmla="*/ 5385816 w 9090660"/>
              <a:gd name="connsiteY6" fmla="*/ 4029456 h 4512564"/>
              <a:gd name="connsiteX7" fmla="*/ 7178040 w 9090660"/>
              <a:gd name="connsiteY7" fmla="*/ 4349496 h 4512564"/>
              <a:gd name="connsiteX8" fmla="*/ 8659368 w 9090660"/>
              <a:gd name="connsiteY8" fmla="*/ 4486656 h 4512564"/>
              <a:gd name="connsiteX9" fmla="*/ 9034272 w 9090660"/>
              <a:gd name="connsiteY9" fmla="*/ 4504944 h 4512564"/>
              <a:gd name="connsiteX10" fmla="*/ 8997696 w 9090660"/>
              <a:gd name="connsiteY10" fmla="*/ 4504944 h 4512564"/>
              <a:gd name="connsiteX0" fmla="*/ 0 w 9090660"/>
              <a:gd name="connsiteY0" fmla="*/ 268224 h 4546092"/>
              <a:gd name="connsiteX1" fmla="*/ 231648 w 9090660"/>
              <a:gd name="connsiteY1" fmla="*/ 67056 h 4546092"/>
              <a:gd name="connsiteX2" fmla="*/ 612648 w 9090660"/>
              <a:gd name="connsiteY2" fmla="*/ 185928 h 4546092"/>
              <a:gd name="connsiteX3" fmla="*/ 1499616 w 9090660"/>
              <a:gd name="connsiteY3" fmla="*/ 1182624 h 4546092"/>
              <a:gd name="connsiteX4" fmla="*/ 2203704 w 9090660"/>
              <a:gd name="connsiteY4" fmla="*/ 2115312 h 4546092"/>
              <a:gd name="connsiteX5" fmla="*/ 3328416 w 9090660"/>
              <a:gd name="connsiteY5" fmla="*/ 2846832 h 4546092"/>
              <a:gd name="connsiteX6" fmla="*/ 4562856 w 9090660"/>
              <a:gd name="connsiteY6" fmla="*/ 3752088 h 4546092"/>
              <a:gd name="connsiteX7" fmla="*/ 5385816 w 9090660"/>
              <a:gd name="connsiteY7" fmla="*/ 4062984 h 4546092"/>
              <a:gd name="connsiteX8" fmla="*/ 7178040 w 9090660"/>
              <a:gd name="connsiteY8" fmla="*/ 4383024 h 4546092"/>
              <a:gd name="connsiteX9" fmla="*/ 8659368 w 9090660"/>
              <a:gd name="connsiteY9" fmla="*/ 4520184 h 4546092"/>
              <a:gd name="connsiteX10" fmla="*/ 9034272 w 9090660"/>
              <a:gd name="connsiteY10" fmla="*/ 4538472 h 4546092"/>
              <a:gd name="connsiteX11" fmla="*/ 8997696 w 9090660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2276856 w 9163812"/>
              <a:gd name="connsiteY4" fmla="*/ 2115312 h 4546092"/>
              <a:gd name="connsiteX5" fmla="*/ 3401568 w 9163812"/>
              <a:gd name="connsiteY5" fmla="*/ 2846832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1981200 w 9163812"/>
              <a:gd name="connsiteY4" fmla="*/ 2353056 h 4546092"/>
              <a:gd name="connsiteX5" fmla="*/ 3401568 w 9163812"/>
              <a:gd name="connsiteY5" fmla="*/ 2846832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1981200 w 9163812"/>
              <a:gd name="connsiteY4" fmla="*/ 2353056 h 4546092"/>
              <a:gd name="connsiteX5" fmla="*/ 3276600 w 9163812"/>
              <a:gd name="connsiteY5" fmla="*/ 3038856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1981200 w 9163812"/>
              <a:gd name="connsiteY4" fmla="*/ 2276856 h 4546092"/>
              <a:gd name="connsiteX5" fmla="*/ 3276600 w 9163812"/>
              <a:gd name="connsiteY5" fmla="*/ 3038856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1981200 w 9163812"/>
              <a:gd name="connsiteY4" fmla="*/ 2268728 h 4537964"/>
              <a:gd name="connsiteX5" fmla="*/ 3276600 w 9163812"/>
              <a:gd name="connsiteY5" fmla="*/ 3030728 h 4537964"/>
              <a:gd name="connsiteX6" fmla="*/ 4636008 w 9163812"/>
              <a:gd name="connsiteY6" fmla="*/ 3743960 h 4537964"/>
              <a:gd name="connsiteX7" fmla="*/ 5458968 w 9163812"/>
              <a:gd name="connsiteY7" fmla="*/ 4054856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636008 w 9163812"/>
              <a:gd name="connsiteY6" fmla="*/ 3743960 h 4537964"/>
              <a:gd name="connsiteX7" fmla="*/ 5458968 w 9163812"/>
              <a:gd name="connsiteY7" fmla="*/ 4054856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419600 w 9163812"/>
              <a:gd name="connsiteY6" fmla="*/ 3945128 h 4537964"/>
              <a:gd name="connsiteX7" fmla="*/ 5458968 w 9163812"/>
              <a:gd name="connsiteY7" fmla="*/ 4054856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419600 w 9163812"/>
              <a:gd name="connsiteY6" fmla="*/ 3945128 h 4537964"/>
              <a:gd name="connsiteX7" fmla="*/ 5486400 w 9163812"/>
              <a:gd name="connsiteY7" fmla="*/ 3945128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2113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419600 w 9163812"/>
              <a:gd name="connsiteY6" fmla="*/ 3945128 h 4537964"/>
              <a:gd name="connsiteX7" fmla="*/ 5486400 w 9163812"/>
              <a:gd name="connsiteY7" fmla="*/ 3945128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198628 h 4525264"/>
              <a:gd name="connsiteX1" fmla="*/ 304800 w 9163812"/>
              <a:gd name="connsiteY1" fmla="*/ 122428 h 4525264"/>
              <a:gd name="connsiteX2" fmla="*/ 685800 w 9163812"/>
              <a:gd name="connsiteY2" fmla="*/ 165100 h 4525264"/>
              <a:gd name="connsiteX3" fmla="*/ 1371600 w 9163812"/>
              <a:gd name="connsiteY3" fmla="*/ 1113028 h 4525264"/>
              <a:gd name="connsiteX4" fmla="*/ 2057400 w 9163812"/>
              <a:gd name="connsiteY4" fmla="*/ 2179828 h 4525264"/>
              <a:gd name="connsiteX5" fmla="*/ 3276600 w 9163812"/>
              <a:gd name="connsiteY5" fmla="*/ 3018028 h 4525264"/>
              <a:gd name="connsiteX6" fmla="*/ 4419600 w 9163812"/>
              <a:gd name="connsiteY6" fmla="*/ 3932428 h 4525264"/>
              <a:gd name="connsiteX7" fmla="*/ 5486400 w 9163812"/>
              <a:gd name="connsiteY7" fmla="*/ 3932428 h 4525264"/>
              <a:gd name="connsiteX8" fmla="*/ 7251192 w 9163812"/>
              <a:gd name="connsiteY8" fmla="*/ 4362196 h 4525264"/>
              <a:gd name="connsiteX9" fmla="*/ 8732520 w 9163812"/>
              <a:gd name="connsiteY9" fmla="*/ 4499356 h 4525264"/>
              <a:gd name="connsiteX10" fmla="*/ 9107424 w 9163812"/>
              <a:gd name="connsiteY10" fmla="*/ 4517644 h 4525264"/>
              <a:gd name="connsiteX11" fmla="*/ 9070848 w 9163812"/>
              <a:gd name="connsiteY11" fmla="*/ 4517644 h 4525264"/>
              <a:gd name="connsiteX0" fmla="*/ 0 w 9163812"/>
              <a:gd name="connsiteY0" fmla="*/ 88900 h 4415536"/>
              <a:gd name="connsiteX1" fmla="*/ 304800 w 9163812"/>
              <a:gd name="connsiteY1" fmla="*/ 12700 h 4415536"/>
              <a:gd name="connsiteX2" fmla="*/ 685800 w 9163812"/>
              <a:gd name="connsiteY2" fmla="*/ 165100 h 4415536"/>
              <a:gd name="connsiteX3" fmla="*/ 1371600 w 9163812"/>
              <a:gd name="connsiteY3" fmla="*/ 1003300 h 4415536"/>
              <a:gd name="connsiteX4" fmla="*/ 2057400 w 9163812"/>
              <a:gd name="connsiteY4" fmla="*/ 2070100 h 4415536"/>
              <a:gd name="connsiteX5" fmla="*/ 3276600 w 9163812"/>
              <a:gd name="connsiteY5" fmla="*/ 2908300 h 4415536"/>
              <a:gd name="connsiteX6" fmla="*/ 4419600 w 9163812"/>
              <a:gd name="connsiteY6" fmla="*/ 3822700 h 4415536"/>
              <a:gd name="connsiteX7" fmla="*/ 5486400 w 9163812"/>
              <a:gd name="connsiteY7" fmla="*/ 3822700 h 4415536"/>
              <a:gd name="connsiteX8" fmla="*/ 7251192 w 9163812"/>
              <a:gd name="connsiteY8" fmla="*/ 4252468 h 4415536"/>
              <a:gd name="connsiteX9" fmla="*/ 8732520 w 9163812"/>
              <a:gd name="connsiteY9" fmla="*/ 4389628 h 4415536"/>
              <a:gd name="connsiteX10" fmla="*/ 9107424 w 9163812"/>
              <a:gd name="connsiteY10" fmla="*/ 4407916 h 4415536"/>
              <a:gd name="connsiteX11" fmla="*/ 9070848 w 9163812"/>
              <a:gd name="connsiteY11" fmla="*/ 4407916 h 4415536"/>
              <a:gd name="connsiteX0" fmla="*/ 0 w 9163812"/>
              <a:gd name="connsiteY0" fmla="*/ 88900 h 4415536"/>
              <a:gd name="connsiteX1" fmla="*/ 304800 w 9163812"/>
              <a:gd name="connsiteY1" fmla="*/ 12700 h 4415536"/>
              <a:gd name="connsiteX2" fmla="*/ 685800 w 9163812"/>
              <a:gd name="connsiteY2" fmla="*/ 165100 h 4415536"/>
              <a:gd name="connsiteX3" fmla="*/ 1371600 w 9163812"/>
              <a:gd name="connsiteY3" fmla="*/ 1003300 h 4415536"/>
              <a:gd name="connsiteX4" fmla="*/ 2057400 w 9163812"/>
              <a:gd name="connsiteY4" fmla="*/ 2070100 h 4415536"/>
              <a:gd name="connsiteX5" fmla="*/ 3276600 w 9163812"/>
              <a:gd name="connsiteY5" fmla="*/ 2908300 h 4415536"/>
              <a:gd name="connsiteX6" fmla="*/ 4419600 w 9163812"/>
              <a:gd name="connsiteY6" fmla="*/ 3670300 h 4415536"/>
              <a:gd name="connsiteX7" fmla="*/ 5486400 w 9163812"/>
              <a:gd name="connsiteY7" fmla="*/ 3822700 h 4415536"/>
              <a:gd name="connsiteX8" fmla="*/ 7251192 w 9163812"/>
              <a:gd name="connsiteY8" fmla="*/ 4252468 h 4415536"/>
              <a:gd name="connsiteX9" fmla="*/ 8732520 w 9163812"/>
              <a:gd name="connsiteY9" fmla="*/ 4389628 h 4415536"/>
              <a:gd name="connsiteX10" fmla="*/ 9107424 w 9163812"/>
              <a:gd name="connsiteY10" fmla="*/ 4407916 h 4415536"/>
              <a:gd name="connsiteX11" fmla="*/ 9070848 w 9163812"/>
              <a:gd name="connsiteY11" fmla="*/ 4407916 h 4415536"/>
              <a:gd name="connsiteX0" fmla="*/ 0 w 9163812"/>
              <a:gd name="connsiteY0" fmla="*/ 88900 h 4415536"/>
              <a:gd name="connsiteX1" fmla="*/ 304800 w 9163812"/>
              <a:gd name="connsiteY1" fmla="*/ 12700 h 4415536"/>
              <a:gd name="connsiteX2" fmla="*/ 685800 w 9163812"/>
              <a:gd name="connsiteY2" fmla="*/ 165100 h 4415536"/>
              <a:gd name="connsiteX3" fmla="*/ 1371600 w 9163812"/>
              <a:gd name="connsiteY3" fmla="*/ 1003300 h 4415536"/>
              <a:gd name="connsiteX4" fmla="*/ 2057400 w 9163812"/>
              <a:gd name="connsiteY4" fmla="*/ 2070100 h 4415536"/>
              <a:gd name="connsiteX5" fmla="*/ 3276600 w 9163812"/>
              <a:gd name="connsiteY5" fmla="*/ 2908300 h 4415536"/>
              <a:gd name="connsiteX6" fmla="*/ 4419600 w 9163812"/>
              <a:gd name="connsiteY6" fmla="*/ 3670300 h 4415536"/>
              <a:gd name="connsiteX7" fmla="*/ 5486400 w 9163812"/>
              <a:gd name="connsiteY7" fmla="*/ 4051300 h 4415536"/>
              <a:gd name="connsiteX8" fmla="*/ 7251192 w 9163812"/>
              <a:gd name="connsiteY8" fmla="*/ 4252468 h 4415536"/>
              <a:gd name="connsiteX9" fmla="*/ 8732520 w 9163812"/>
              <a:gd name="connsiteY9" fmla="*/ 4389628 h 4415536"/>
              <a:gd name="connsiteX10" fmla="*/ 9107424 w 9163812"/>
              <a:gd name="connsiteY10" fmla="*/ 4407916 h 4415536"/>
              <a:gd name="connsiteX11" fmla="*/ 9070848 w 9163812"/>
              <a:gd name="connsiteY11" fmla="*/ 4407916 h 4415536"/>
              <a:gd name="connsiteX0" fmla="*/ 0 w 9163812"/>
              <a:gd name="connsiteY0" fmla="*/ 1219200 h 4555236"/>
              <a:gd name="connsiteX1" fmla="*/ 304800 w 9163812"/>
              <a:gd name="connsiteY1" fmla="*/ 152400 h 4555236"/>
              <a:gd name="connsiteX2" fmla="*/ 685800 w 9163812"/>
              <a:gd name="connsiteY2" fmla="*/ 304800 h 4555236"/>
              <a:gd name="connsiteX3" fmla="*/ 1371600 w 9163812"/>
              <a:gd name="connsiteY3" fmla="*/ 1143000 h 4555236"/>
              <a:gd name="connsiteX4" fmla="*/ 2057400 w 9163812"/>
              <a:gd name="connsiteY4" fmla="*/ 2209800 h 4555236"/>
              <a:gd name="connsiteX5" fmla="*/ 3276600 w 9163812"/>
              <a:gd name="connsiteY5" fmla="*/ 3048000 h 4555236"/>
              <a:gd name="connsiteX6" fmla="*/ 4419600 w 9163812"/>
              <a:gd name="connsiteY6" fmla="*/ 3810000 h 4555236"/>
              <a:gd name="connsiteX7" fmla="*/ 5486400 w 9163812"/>
              <a:gd name="connsiteY7" fmla="*/ 4191000 h 4555236"/>
              <a:gd name="connsiteX8" fmla="*/ 7251192 w 9163812"/>
              <a:gd name="connsiteY8" fmla="*/ 4392168 h 4555236"/>
              <a:gd name="connsiteX9" fmla="*/ 8732520 w 9163812"/>
              <a:gd name="connsiteY9" fmla="*/ 4529328 h 4555236"/>
              <a:gd name="connsiteX10" fmla="*/ 9107424 w 9163812"/>
              <a:gd name="connsiteY10" fmla="*/ 4547616 h 4555236"/>
              <a:gd name="connsiteX11" fmla="*/ 9070848 w 9163812"/>
              <a:gd name="connsiteY11" fmla="*/ 4547616 h 4555236"/>
              <a:gd name="connsiteX0" fmla="*/ 0 w 9163812"/>
              <a:gd name="connsiteY0" fmla="*/ 965200 h 4301236"/>
              <a:gd name="connsiteX1" fmla="*/ 533400 w 9163812"/>
              <a:gd name="connsiteY1" fmla="*/ 584200 h 4301236"/>
              <a:gd name="connsiteX2" fmla="*/ 685800 w 9163812"/>
              <a:gd name="connsiteY2" fmla="*/ 50800 h 4301236"/>
              <a:gd name="connsiteX3" fmla="*/ 1371600 w 9163812"/>
              <a:gd name="connsiteY3" fmla="*/ 889000 h 4301236"/>
              <a:gd name="connsiteX4" fmla="*/ 2057400 w 9163812"/>
              <a:gd name="connsiteY4" fmla="*/ 1955800 h 4301236"/>
              <a:gd name="connsiteX5" fmla="*/ 3276600 w 9163812"/>
              <a:gd name="connsiteY5" fmla="*/ 2794000 h 4301236"/>
              <a:gd name="connsiteX6" fmla="*/ 4419600 w 9163812"/>
              <a:gd name="connsiteY6" fmla="*/ 3556000 h 4301236"/>
              <a:gd name="connsiteX7" fmla="*/ 5486400 w 9163812"/>
              <a:gd name="connsiteY7" fmla="*/ 3937000 h 4301236"/>
              <a:gd name="connsiteX8" fmla="*/ 7251192 w 9163812"/>
              <a:gd name="connsiteY8" fmla="*/ 4138168 h 4301236"/>
              <a:gd name="connsiteX9" fmla="*/ 8732520 w 9163812"/>
              <a:gd name="connsiteY9" fmla="*/ 4275328 h 4301236"/>
              <a:gd name="connsiteX10" fmla="*/ 9107424 w 9163812"/>
              <a:gd name="connsiteY10" fmla="*/ 4293616 h 4301236"/>
              <a:gd name="connsiteX11" fmla="*/ 9070848 w 9163812"/>
              <a:gd name="connsiteY11" fmla="*/ 4293616 h 43012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371600 w 9163812"/>
              <a:gd name="connsiteY3" fmla="*/ 3556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371600 w 9163812"/>
              <a:gd name="connsiteY3" fmla="*/ 3556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600200 w 9163812"/>
              <a:gd name="connsiteY3" fmla="*/ 11938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524000 w 9163812"/>
              <a:gd name="connsiteY3" fmla="*/ 9652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63812" h="3767836">
                <a:moveTo>
                  <a:pt x="0" y="431800"/>
                </a:moveTo>
                <a:cubicBezTo>
                  <a:pt x="1524" y="428752"/>
                  <a:pt x="381000" y="101600"/>
                  <a:pt x="533400" y="50800"/>
                </a:cubicBezTo>
                <a:cubicBezTo>
                  <a:pt x="685800" y="0"/>
                  <a:pt x="774700" y="76200"/>
                  <a:pt x="914400" y="127000"/>
                </a:cubicBezTo>
                <a:cubicBezTo>
                  <a:pt x="1343134" y="524641"/>
                  <a:pt x="1333500" y="749300"/>
                  <a:pt x="1524000" y="965200"/>
                </a:cubicBezTo>
                <a:cubicBezTo>
                  <a:pt x="1714500" y="1181100"/>
                  <a:pt x="1765300" y="1206500"/>
                  <a:pt x="2057400" y="1422400"/>
                </a:cubicBezTo>
                <a:cubicBezTo>
                  <a:pt x="2349500" y="1638300"/>
                  <a:pt x="2882900" y="1993900"/>
                  <a:pt x="3276600" y="2260600"/>
                </a:cubicBezTo>
                <a:cubicBezTo>
                  <a:pt x="3670300" y="2527300"/>
                  <a:pt x="4051300" y="2832100"/>
                  <a:pt x="4419600" y="3022600"/>
                </a:cubicBezTo>
                <a:cubicBezTo>
                  <a:pt x="4787900" y="3213100"/>
                  <a:pt x="5014468" y="3306572"/>
                  <a:pt x="5486400" y="3403600"/>
                </a:cubicBezTo>
                <a:cubicBezTo>
                  <a:pt x="5958332" y="3500628"/>
                  <a:pt x="6710172" y="3548380"/>
                  <a:pt x="7251192" y="3604768"/>
                </a:cubicBezTo>
                <a:cubicBezTo>
                  <a:pt x="7792212" y="3661156"/>
                  <a:pt x="8423148" y="3716020"/>
                  <a:pt x="8732520" y="3741928"/>
                </a:cubicBezTo>
                <a:cubicBezTo>
                  <a:pt x="9041892" y="3767836"/>
                  <a:pt x="9051036" y="3757168"/>
                  <a:pt x="9107424" y="3760216"/>
                </a:cubicBezTo>
                <a:cubicBezTo>
                  <a:pt x="9163812" y="3763264"/>
                  <a:pt x="9117330" y="3761740"/>
                  <a:pt x="9070848" y="3760216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259080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441960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895600"/>
            <a:ext cx="381000" cy="96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572000"/>
            <a:ext cx="1005840" cy="132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5638800"/>
            <a:ext cx="1190598" cy="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3352800"/>
            <a:ext cx="1190598" cy="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5992336"/>
            <a:ext cx="1190598" cy="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 l="24400" t="15128" r="19600" b="19231"/>
          <a:stretch>
            <a:fillRect/>
          </a:stretch>
        </p:blipFill>
        <p:spPr bwMode="auto">
          <a:xfrm>
            <a:off x="1981200" y="2971800"/>
            <a:ext cx="609600" cy="55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33400" y="48768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04800" y="57150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914400" y="57150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524000" y="50292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066800" y="48006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52400" y="27432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Freeform 28"/>
          <p:cNvSpPr/>
          <p:nvPr/>
        </p:nvSpPr>
        <p:spPr>
          <a:xfrm>
            <a:off x="8474842" y="5644055"/>
            <a:ext cx="392385" cy="1268248"/>
          </a:xfrm>
          <a:custGeom>
            <a:avLst/>
            <a:gdLst>
              <a:gd name="connsiteX0" fmla="*/ 91089 w 392385"/>
              <a:gd name="connsiteY0" fmla="*/ 0 h 1268248"/>
              <a:gd name="connsiteX1" fmla="*/ 374868 w 392385"/>
              <a:gd name="connsiteY1" fmla="*/ 367862 h 1268248"/>
              <a:gd name="connsiteX2" fmla="*/ 196192 w 392385"/>
              <a:gd name="connsiteY2" fmla="*/ 788276 h 1268248"/>
              <a:gd name="connsiteX3" fmla="*/ 28027 w 392385"/>
              <a:gd name="connsiteY3" fmla="*/ 1198179 h 1268248"/>
              <a:gd name="connsiteX4" fmla="*/ 28027 w 392385"/>
              <a:gd name="connsiteY4" fmla="*/ 1208690 h 1268248"/>
              <a:gd name="connsiteX5" fmla="*/ 28027 w 392385"/>
              <a:gd name="connsiteY5" fmla="*/ 1208690 h 126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385" h="1268248">
                <a:moveTo>
                  <a:pt x="91089" y="0"/>
                </a:moveTo>
                <a:cubicBezTo>
                  <a:pt x="224220" y="118241"/>
                  <a:pt x="357351" y="236483"/>
                  <a:pt x="374868" y="367862"/>
                </a:cubicBezTo>
                <a:cubicBezTo>
                  <a:pt x="392385" y="499241"/>
                  <a:pt x="253999" y="649890"/>
                  <a:pt x="196192" y="788276"/>
                </a:cubicBezTo>
                <a:cubicBezTo>
                  <a:pt x="138385" y="926662"/>
                  <a:pt x="56054" y="1128110"/>
                  <a:pt x="28027" y="1198179"/>
                </a:cubicBezTo>
                <a:cubicBezTo>
                  <a:pt x="0" y="1268248"/>
                  <a:pt x="28027" y="1208690"/>
                  <a:pt x="28027" y="1208690"/>
                </a:cubicBezTo>
                <a:lnTo>
                  <a:pt x="28027" y="120869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318234" y="5580993"/>
            <a:ext cx="2427890" cy="1271752"/>
          </a:xfrm>
          <a:custGeom>
            <a:avLst/>
            <a:gdLst>
              <a:gd name="connsiteX0" fmla="*/ 2427890 w 2427890"/>
              <a:gd name="connsiteY0" fmla="*/ 304800 h 1271752"/>
              <a:gd name="connsiteX1" fmla="*/ 1650125 w 2427890"/>
              <a:gd name="connsiteY1" fmla="*/ 21021 h 1271752"/>
              <a:gd name="connsiteX2" fmla="*/ 809297 w 2427890"/>
              <a:gd name="connsiteY2" fmla="*/ 178676 h 1271752"/>
              <a:gd name="connsiteX3" fmla="*/ 325821 w 2427890"/>
              <a:gd name="connsiteY3" fmla="*/ 273269 h 1271752"/>
              <a:gd name="connsiteX4" fmla="*/ 294290 w 2427890"/>
              <a:gd name="connsiteY4" fmla="*/ 945931 h 1271752"/>
              <a:gd name="connsiteX5" fmla="*/ 0 w 2427890"/>
              <a:gd name="connsiteY5" fmla="*/ 1271752 h 1271752"/>
              <a:gd name="connsiteX6" fmla="*/ 0 w 2427890"/>
              <a:gd name="connsiteY6" fmla="*/ 1271752 h 127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7890" h="1271752">
                <a:moveTo>
                  <a:pt x="2427890" y="304800"/>
                </a:moveTo>
                <a:cubicBezTo>
                  <a:pt x="2173890" y="173421"/>
                  <a:pt x="1919890" y="42042"/>
                  <a:pt x="1650125" y="21021"/>
                </a:cubicBezTo>
                <a:cubicBezTo>
                  <a:pt x="1380360" y="0"/>
                  <a:pt x="809297" y="178676"/>
                  <a:pt x="809297" y="178676"/>
                </a:cubicBezTo>
                <a:cubicBezTo>
                  <a:pt x="588580" y="220717"/>
                  <a:pt x="411655" y="145393"/>
                  <a:pt x="325821" y="273269"/>
                </a:cubicBezTo>
                <a:cubicBezTo>
                  <a:pt x="239987" y="401145"/>
                  <a:pt x="348593" y="779517"/>
                  <a:pt x="294290" y="945931"/>
                </a:cubicBezTo>
                <a:cubicBezTo>
                  <a:pt x="239987" y="1112345"/>
                  <a:pt x="0" y="1271752"/>
                  <a:pt x="0" y="1271752"/>
                </a:cubicBezTo>
                <a:lnTo>
                  <a:pt x="0" y="127175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232634" y="5759669"/>
            <a:ext cx="409905" cy="1166648"/>
          </a:xfrm>
          <a:custGeom>
            <a:avLst/>
            <a:gdLst>
              <a:gd name="connsiteX0" fmla="*/ 0 w 409905"/>
              <a:gd name="connsiteY0" fmla="*/ 0 h 1166648"/>
              <a:gd name="connsiteX1" fmla="*/ 367863 w 409905"/>
              <a:gd name="connsiteY1" fmla="*/ 252248 h 1166648"/>
              <a:gd name="connsiteX2" fmla="*/ 252249 w 409905"/>
              <a:gd name="connsiteY2" fmla="*/ 756745 h 1166648"/>
              <a:gd name="connsiteX3" fmla="*/ 147145 w 409905"/>
              <a:gd name="connsiteY3" fmla="*/ 1103586 h 1166648"/>
              <a:gd name="connsiteX4" fmla="*/ 84083 w 409905"/>
              <a:gd name="connsiteY4" fmla="*/ 1135117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905" h="1166648">
                <a:moveTo>
                  <a:pt x="0" y="0"/>
                </a:moveTo>
                <a:cubicBezTo>
                  <a:pt x="162911" y="63062"/>
                  <a:pt x="325822" y="126124"/>
                  <a:pt x="367863" y="252248"/>
                </a:cubicBezTo>
                <a:cubicBezTo>
                  <a:pt x="409905" y="378372"/>
                  <a:pt x="289035" y="614856"/>
                  <a:pt x="252249" y="756745"/>
                </a:cubicBezTo>
                <a:cubicBezTo>
                  <a:pt x="215463" y="898634"/>
                  <a:pt x="175173" y="1040524"/>
                  <a:pt x="147145" y="1103586"/>
                </a:cubicBezTo>
                <a:cubicBezTo>
                  <a:pt x="119117" y="1166648"/>
                  <a:pt x="101600" y="1150882"/>
                  <a:pt x="84083" y="113511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943600" y="16002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upslope</a:t>
            </a:r>
            <a:endParaRPr lang="en-US" sz="2800" dirty="0"/>
          </a:p>
        </p:txBody>
      </p:sp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28600" y="47244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5943600" y="32766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midslope</a:t>
            </a:r>
            <a:endParaRPr lang="en-US" sz="28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6019800" y="44958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lowslope</a:t>
            </a:r>
            <a:endParaRPr lang="en-US" sz="28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3300286" y="488866"/>
            <a:ext cx="4035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Landscape scale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329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to the “help desk” choose a practice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Join the landscape group you want to contribute to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Each group comes up with a promising strategy for that landscape </a:t>
            </a:r>
          </a:p>
          <a:p>
            <a:pPr marL="770382" lvl="1" indent="-514350"/>
            <a:r>
              <a:rPr lang="en-US" dirty="0" smtClean="0"/>
              <a:t>Order your cards to show your strategy (indicate any undesirable practices)</a:t>
            </a:r>
          </a:p>
          <a:p>
            <a:pPr marL="770382" lvl="1" indent="-514350"/>
            <a:r>
              <a:rPr lang="en-US" dirty="0" smtClean="0"/>
              <a:t>Document any wider interventions or pre-conditions that enables your strategy</a:t>
            </a:r>
          </a:p>
          <a:p>
            <a:pPr marL="770382" lvl="1" indent="-514350"/>
            <a:r>
              <a:rPr lang="en-US" dirty="0" smtClean="0"/>
              <a:t>Obtain missing practice by :</a:t>
            </a:r>
          </a:p>
          <a:p>
            <a:pPr marL="1008126" lvl="2" indent="-514350">
              <a:buFont typeface="+mj-lt"/>
              <a:buAutoNum type="arabicPeriod"/>
            </a:pPr>
            <a:r>
              <a:rPr lang="en-US" dirty="0" smtClean="0"/>
              <a:t>exchanging cards with other landscape groups </a:t>
            </a:r>
          </a:p>
          <a:p>
            <a:pPr marL="1008126" lvl="2" indent="-514350">
              <a:buFont typeface="+mj-lt"/>
              <a:buAutoNum type="arabicPeriod"/>
            </a:pPr>
            <a:r>
              <a:rPr lang="en-US" dirty="0" smtClean="0"/>
              <a:t>Trade practice </a:t>
            </a:r>
            <a:r>
              <a:rPr lang="en-US" dirty="0" smtClean="0"/>
              <a:t>cards </a:t>
            </a:r>
            <a:r>
              <a:rPr lang="en-US" dirty="0" smtClean="0"/>
              <a:t>at </a:t>
            </a:r>
            <a:r>
              <a:rPr lang="en-US" dirty="0" smtClean="0"/>
              <a:t>the help </a:t>
            </a:r>
            <a:r>
              <a:rPr lang="en-US" dirty="0" smtClean="0"/>
              <a:t>desks (needs proof that you could not exchange with another landscape.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During the </a:t>
            </a:r>
            <a:r>
              <a:rPr lang="en-US" dirty="0" smtClean="0"/>
              <a:t>game</a:t>
            </a:r>
            <a:endParaRPr lang="en-US" dirty="0" smtClean="0"/>
          </a:p>
          <a:p>
            <a:pPr marL="950976" lvl="2" indent="-457200"/>
            <a:r>
              <a:rPr lang="en-US" dirty="0" smtClean="0"/>
              <a:t>Fill in innovation cards (black) for practices that are not part of the game</a:t>
            </a:r>
          </a:p>
          <a:p>
            <a:pPr marL="950976" lvl="2" indent="-457200"/>
            <a:r>
              <a:rPr lang="en-US" dirty="0" smtClean="0"/>
              <a:t>Fill intervention cards (red) for things that are beyond farmers decision making that need to be done to enable the adoption of the strategy. 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Steps of the game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3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1322</TotalTime>
  <Words>319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Concours</vt:lpstr>
      <vt:lpstr>Kantoorthema</vt:lpstr>
      <vt:lpstr>“happy strategies”</vt:lpstr>
      <vt:lpstr>A game developed for : Nile Basin Development Challenge program  </vt:lpstr>
      <vt:lpstr>Background</vt:lpstr>
      <vt:lpstr>Objectives of the game </vt:lpstr>
      <vt:lpstr>Outcome : a good strategy</vt:lpstr>
      <vt:lpstr>PowerPoint Presentation</vt:lpstr>
      <vt:lpstr>Steps of the game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“happy strategies”</dc:title>
  <dc:creator>Catherine -user</dc:creator>
  <cp:lastModifiedBy>CPfeifer</cp:lastModifiedBy>
  <cp:revision>14</cp:revision>
  <dcterms:created xsi:type="dcterms:W3CDTF">2011-10-05T13:49:02Z</dcterms:created>
  <dcterms:modified xsi:type="dcterms:W3CDTF">2012-06-26T06:55:10Z</dcterms:modified>
</cp:coreProperties>
</file>